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4"/>
  </p:sldMasterIdLst>
  <p:notesMasterIdLst>
    <p:notesMasterId r:id="rId29"/>
  </p:notesMasterIdLst>
  <p:handoutMasterIdLst>
    <p:handoutMasterId r:id="rId30"/>
  </p:handoutMasterIdLst>
  <p:sldIdLst>
    <p:sldId id="314" r:id="rId5"/>
    <p:sldId id="317" r:id="rId6"/>
    <p:sldId id="348" r:id="rId7"/>
    <p:sldId id="349" r:id="rId8"/>
    <p:sldId id="351" r:id="rId9"/>
    <p:sldId id="352" r:id="rId10"/>
    <p:sldId id="350" r:id="rId11"/>
    <p:sldId id="353" r:id="rId12"/>
    <p:sldId id="354" r:id="rId13"/>
    <p:sldId id="355" r:id="rId14"/>
    <p:sldId id="356" r:id="rId15"/>
    <p:sldId id="336" r:id="rId16"/>
    <p:sldId id="335" r:id="rId17"/>
    <p:sldId id="337" r:id="rId18"/>
    <p:sldId id="333" r:id="rId19"/>
    <p:sldId id="338" r:id="rId20"/>
    <p:sldId id="339" r:id="rId21"/>
    <p:sldId id="341" r:id="rId22"/>
    <p:sldId id="340" r:id="rId23"/>
    <p:sldId id="342" r:id="rId24"/>
    <p:sldId id="343" r:id="rId25"/>
    <p:sldId id="344" r:id="rId26"/>
    <p:sldId id="345" r:id="rId27"/>
    <p:sldId id="34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Автор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DFE"/>
    <a:srgbClr val="D5DEFF"/>
    <a:srgbClr val="F6F7FF"/>
    <a:srgbClr val="DBDCE5"/>
    <a:srgbClr val="F0F1FB"/>
    <a:srgbClr val="DFE1F6"/>
    <a:srgbClr val="EEEFF5"/>
    <a:srgbClr val="DFE1EF"/>
    <a:srgbClr val="A9B1FF"/>
    <a:srgbClr val="FF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3020" autoAdjust="0"/>
  </p:normalViewPr>
  <p:slideViewPr>
    <p:cSldViewPr snapToGrid="0">
      <p:cViewPr varScale="1">
        <p:scale>
          <a:sx n="130" d="100"/>
          <a:sy n="130" d="100"/>
        </p:scale>
        <p:origin x="77" y="77"/>
      </p:cViewPr>
      <p:guideLst>
        <p:guide orient="horz" pos="1416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гор Гришков" userId="e9c73c07e6e38a8d" providerId="LiveId" clId="{F8CD35E9-880A-47EA-9BA8-6FC9C1C28557}"/>
    <pc:docChg chg="modSld">
      <pc:chgData name="Егор Гришков" userId="e9c73c07e6e38a8d" providerId="LiveId" clId="{F8CD35E9-880A-47EA-9BA8-6FC9C1C28557}" dt="2023-11-26T21:11:05.026" v="9" actId="1036"/>
      <pc:docMkLst>
        <pc:docMk/>
      </pc:docMkLst>
      <pc:sldChg chg="modSp mod">
        <pc:chgData name="Егор Гришков" userId="e9c73c07e6e38a8d" providerId="LiveId" clId="{F8CD35E9-880A-47EA-9BA8-6FC9C1C28557}" dt="2023-11-26T21:11:05.026" v="9" actId="1036"/>
        <pc:sldMkLst>
          <pc:docMk/>
          <pc:sldMk cId="502190920" sldId="337"/>
        </pc:sldMkLst>
        <pc:graphicFrameChg chg="mod">
          <ac:chgData name="Егор Гришков" userId="e9c73c07e6e38a8d" providerId="LiveId" clId="{F8CD35E9-880A-47EA-9BA8-6FC9C1C28557}" dt="2023-11-26T21:11:05.026" v="9" actId="1036"/>
          <ac:graphicFrameMkLst>
            <pc:docMk/>
            <pc:sldMk cId="502190920" sldId="337"/>
            <ac:graphicFrameMk id="2" creationId="{6EE30722-3248-0A3A-0B36-D44D107AA3F9}"/>
          </ac:graphicFrameMkLst>
        </pc:graphicFrameChg>
        <pc:graphicFrameChg chg="mod">
          <ac:chgData name="Егор Гришков" userId="e9c73c07e6e38a8d" providerId="LiveId" clId="{F8CD35E9-880A-47EA-9BA8-6FC9C1C28557}" dt="2023-11-26T21:10:54.603" v="6" actId="1076"/>
          <ac:graphicFrameMkLst>
            <pc:docMk/>
            <pc:sldMk cId="502190920" sldId="337"/>
            <ac:graphicFrameMk id="5" creationId="{3B57DEB7-64B2-4FE7-8405-83542A9E8CD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564042311123834E-2"/>
          <c:y val="0.17580888111375603"/>
          <c:w val="0.56612306880342422"/>
          <c:h val="0.6483820163568582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F8-425E-9850-F4E78A4D41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F8-425E-9850-F4E78A4D41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F8-425E-9850-F4E78A4D41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F8-425E-9850-F4E78A4D41ED}"/>
              </c:ext>
            </c:extLst>
          </c:dPt>
          <c:dLbls>
            <c:dLbl>
              <c:idx val="0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F8-425E-9850-F4E78A4D41ED}"/>
                </c:ext>
              </c:extLst>
            </c:dLbl>
            <c:dLbl>
              <c:idx val="1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F8-425E-9850-F4E78A4D41ED}"/>
                </c:ext>
              </c:extLst>
            </c:dLbl>
            <c:dLbl>
              <c:idx val="2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6F8-425E-9850-F4E78A4D41ED}"/>
                </c:ext>
              </c:extLst>
            </c:dLbl>
            <c:dLbl>
              <c:idx val="3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F8-425E-9850-F4E78A4D41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Мебель и оборудование</c:v>
                </c:pt>
                <c:pt idx="1">
                  <c:v>Стартовая рекламная компания</c:v>
                </c:pt>
                <c:pt idx="2">
                  <c:v>Заработная плата</c:v>
                </c:pt>
                <c:pt idx="3">
                  <c:v>Прочее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785000</c:v>
                </c:pt>
                <c:pt idx="1">
                  <c:v>155820</c:v>
                </c:pt>
                <c:pt idx="2">
                  <c:v>146750</c:v>
                </c:pt>
                <c:pt idx="3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6F8-425E-9850-F4E78A4D4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62408598325611597"/>
          <c:y val="0.21146609694949045"/>
          <c:w val="0.34974901574803152"/>
          <c:h val="0.553573303337082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effectLst>
                <a:glow>
                  <a:schemeClr val="accent1"/>
                </a:glow>
              </a:effectLst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50800" dir="5400000" algn="ctr" rotWithShape="0">
        <a:srgbClr val="000000">
          <a:alpha val="89000"/>
        </a:srgbClr>
      </a:outerShdw>
    </a:effectLst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E7D518B9-67E9-407C-8920-EE930DDF206C}" type="datetime1">
              <a:rPr lang="ru-RU" smtClean="0"/>
              <a:t>05.12.2024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B73A30-F0E7-1854-D7A5-7F568CB33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0E43A2A-6559-1747-976A-DC26AF7BBE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B14DA51-A4AE-4518-90CE-01CA32DF6095}" type="datetime1">
              <a:rPr lang="ru-RU" smtClean="0"/>
              <a:t>05.12.2024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6E09883-B744-4FDD-8623-D69A6665002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4056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8250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933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773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717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974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445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05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4750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01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0605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9256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75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92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19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Полилиния 5">
            <a:extLst>
              <a:ext uri="{FF2B5EF4-FFF2-40B4-BE49-F238E27FC236}">
                <a16:creationId xmlns:a16="http://schemas.microsoft.com/office/drawing/2014/main" id="{7B14F0BD-74EC-3796-A8C7-AC36C5F716B0}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9" name="Объект 1" descr="preencoded.png">
            <a:extLst>
              <a:ext uri="{FF2B5EF4-FFF2-40B4-BE49-F238E27FC236}">
                <a16:creationId xmlns:a16="http://schemas.microsoft.com/office/drawing/2014/main" id="{B8983A40-182F-BA51-3004-4208E1057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4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1738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11582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ри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53F7E88-2097-D325-6D72-678AA2F5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542C44-78F9-C385-BA13-32EF29E328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3" y="2487613"/>
            <a:ext cx="2603497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E3F465DB-04AD-D2AA-978D-7B88D2F31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4970" y="2487613"/>
            <a:ext cx="2603497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379A3659-EC2D-312F-1FA2-2C3208B35D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54537" y="2487613"/>
            <a:ext cx="2604092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D8352836-701E-DDA9-602B-1CF2FD54A7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5400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8">
            <a:extLst>
              <a:ext uri="{FF2B5EF4-FFF2-40B4-BE49-F238E27FC236}">
                <a16:creationId xmlns:a16="http://schemas.microsoft.com/office/drawing/2014/main" id="{2B9A4520-E4E7-3735-9AA4-F886868CDA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4967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8">
            <a:extLst>
              <a:ext uri="{FF2B5EF4-FFF2-40B4-BE49-F238E27FC236}">
                <a16:creationId xmlns:a16="http://schemas.microsoft.com/office/drawing/2014/main" id="{2ED3CCCC-5B50-BA18-C9CF-82C1113391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4534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49446AE-6E14-9EAD-CCAA-C1EC91FDA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945" b="66188"/>
          <a:stretch>
            <a:fillRect/>
          </a:stretch>
        </p:blipFill>
        <p:spPr>
          <a:xfrm>
            <a:off x="7730504" y="4539146"/>
            <a:ext cx="4461496" cy="2318855"/>
          </a:xfrm>
          <a:custGeom>
            <a:avLst/>
            <a:gdLst>
              <a:gd name="connsiteX0" fmla="*/ 0 w 4461496"/>
              <a:gd name="connsiteY0" fmla="*/ 0 h 2318855"/>
              <a:gd name="connsiteX1" fmla="*/ 4461496 w 4461496"/>
              <a:gd name="connsiteY1" fmla="*/ 0 h 2318855"/>
              <a:gd name="connsiteX2" fmla="*/ 4461496 w 4461496"/>
              <a:gd name="connsiteY2" fmla="*/ 2318855 h 2318855"/>
              <a:gd name="connsiteX3" fmla="*/ 0 w 4461496"/>
              <a:gd name="connsiteY3" fmla="*/ 2318855 h 231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496" h="2318855">
                <a:moveTo>
                  <a:pt x="0" y="0"/>
                </a:moveTo>
                <a:lnTo>
                  <a:pt x="4461496" y="0"/>
                </a:lnTo>
                <a:lnTo>
                  <a:pt x="4461496" y="2318855"/>
                </a:lnTo>
                <a:lnTo>
                  <a:pt x="0" y="2318855"/>
                </a:lnTo>
                <a:close/>
              </a:path>
            </a:pathLst>
          </a:cu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788B2DA-5890-0F11-581C-A9189E008CE1}"/>
              </a:ext>
            </a:extLst>
          </p:cNvPr>
          <p:cNvGrpSpPr/>
          <p:nvPr userDrawn="1"/>
        </p:nvGrpSpPr>
        <p:grpSpPr>
          <a:xfrm rot="5400000">
            <a:off x="10058034" y="23582"/>
            <a:ext cx="2133966" cy="2133966"/>
            <a:chOff x="9654699" y="2229295"/>
            <a:chExt cx="2133966" cy="2133966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6C0B013B-DCAB-56B5-B1A1-0962EFCDAD0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noProof="0" dirty="0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7E9164D-468F-6ABB-E014-8357739493B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noProof="0" dirty="0"/>
            </a:p>
          </p:txBody>
        </p:sp>
      </p:grpSp>
      <p:sp>
        <p:nvSpPr>
          <p:cNvPr id="22" name="Текст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1" name="Текст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1592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ва объек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12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12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28A9E30-DD50-8CF6-982F-9900C57AA8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69EF52E1-6F3C-5D9B-32DC-A156BDDE2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72106"/>
          <a:stretch>
            <a:fillRect/>
          </a:stretch>
        </p:blipFill>
        <p:spPr>
          <a:xfrm>
            <a:off x="-1" y="4945020"/>
            <a:ext cx="5304866" cy="1912980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4510996E-0672-63AB-DCBF-25B251B22899}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113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42458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600063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062840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711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65283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26355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48156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1643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93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1" r:id="rId12"/>
    <p:sldLayoutId id="214748381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hyperlink" Target="mailto:theSandwitchRunnner@gmail.com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98" y="758952"/>
            <a:ext cx="9418320" cy="4041648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6600" dirty="0"/>
              <a:t>Бизнес-план</a:t>
            </a:r>
            <a:br>
              <a:rPr lang="ru-RU" sz="6600" dirty="0"/>
            </a:br>
            <a:r>
              <a:rPr lang="ru-RU" sz="6600" dirty="0"/>
              <a:t> </a:t>
            </a:r>
            <a:br>
              <a:rPr lang="ru-RU" dirty="0"/>
            </a:br>
            <a:r>
              <a:rPr lang="ru-RU" sz="3600" dirty="0"/>
              <a:t>Роботизированный </a:t>
            </a:r>
            <a:r>
              <a:rPr lang="ru-RU" sz="3600" dirty="0" err="1"/>
              <a:t>комлпекс-сэндвичная</a:t>
            </a:r>
            <a:r>
              <a:rPr lang="ru-RU" sz="3600" dirty="0"/>
              <a:t> </a:t>
            </a:r>
            <a:br>
              <a:rPr lang="ru-RU" dirty="0"/>
            </a:br>
            <a:r>
              <a:rPr lang="en-US" sz="3600" dirty="0"/>
              <a:t>“</a:t>
            </a:r>
            <a:r>
              <a:rPr lang="ru-RU" sz="3600" dirty="0"/>
              <a:t>Бегущий по сэндвичу</a:t>
            </a:r>
            <a:r>
              <a:rPr lang="en-US" sz="3600" dirty="0"/>
              <a:t>”</a:t>
            </a:r>
            <a:br>
              <a:rPr lang="ru-RU" sz="3600" dirty="0"/>
            </a:br>
            <a:r>
              <a:rPr lang="ru-RU" sz="3600" dirty="0"/>
              <a:t> </a:t>
            </a:r>
            <a:endParaRPr lang="ru-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66B039-AD11-C061-6CE2-7424121FE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798" y="4490357"/>
            <a:ext cx="9418320" cy="2001883"/>
          </a:xfrm>
        </p:spPr>
        <p:txBody>
          <a:bodyPr rtlCol="0">
            <a:normAutofit fontScale="70000" lnSpcReduction="20000"/>
          </a:bodyPr>
          <a:lstStyle>
            <a:defPPr>
              <a:defRPr lang="ru-RU"/>
            </a:defPPr>
          </a:lstStyle>
          <a:p>
            <a:pPr indent="-89535" algn="just">
              <a:lnSpc>
                <a:spcPct val="150000"/>
              </a:lnSpc>
              <a:spcBef>
                <a:spcPts val="300"/>
              </a:spcBef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Разработчики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Ковалев Д. П.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Лёза А. А.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Ермолаев Б. Ю.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Ушенин А. В. ВКБ32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42CE2-63F6-44CF-8D4D-1EF56C53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22" y="223389"/>
            <a:ext cx="10272985" cy="961899"/>
          </a:xfrm>
        </p:spPr>
        <p:txBody>
          <a:bodyPr/>
          <a:lstStyle/>
          <a:p>
            <a:r>
              <a:rPr lang="ru-RU" sz="3200" dirty="0"/>
              <a:t>Проблемы, которые могут быть решены с помощью бизнес-продукта в стране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63E9CD-4FD1-49E6-94B4-D1CB54234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122" y="1280167"/>
            <a:ext cx="9460521" cy="26552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В условиях современного общества, где потребительские предпочтения стремительно меняются, а требования к качеству питания становятся все более высокими, возникает необходимость в инновационных решениях в сфере общественного питания. Бизнес-идея "Бегущий по сэндвичу" направлена на решение ряда актуальных проблем, с которыми сталкивается рынок питания в стране. Ниже приведем их</a:t>
            </a:r>
            <a:r>
              <a:rPr lang="en-US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. </a:t>
            </a:r>
            <a:endParaRPr lang="ru-RU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720074-7AE1-4760-B082-39E5F5C0A9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3219" y="4131266"/>
            <a:ext cx="5902782" cy="190254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Недостаток качественного и быстрого питания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Проблема нехватки рабочей силы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Снижение затрат на определенные расходы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Экологические проблемы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92B1CF-AF20-4924-A4F2-1D2234C51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10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EF73F1-9DD1-4E32-BBBB-CA5FD754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92" y="3565649"/>
            <a:ext cx="4240823" cy="24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DE2049-643C-4C25-A06B-B9C7DCDF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115"/>
            <a:ext cx="9777045" cy="1318846"/>
          </a:xfrm>
        </p:spPr>
        <p:txBody>
          <a:bodyPr/>
          <a:lstStyle/>
          <a:p>
            <a:pPr marL="450215">
              <a:lnSpc>
                <a:spcPct val="150000"/>
              </a:lnSpc>
            </a:pPr>
            <a:br>
              <a:rPr lang="ru-RU" sz="1800" b="1" dirty="0">
                <a:effectLst/>
                <a:latin typeface="Times New Roman" panose="02020603050405020304" pitchFamily="18" charset="0"/>
              </a:rPr>
            </a:br>
            <a:r>
              <a:rPr lang="ru-RU" sz="3200" dirty="0">
                <a:effectLst/>
              </a:rPr>
              <a:t>Проблемы, которые могут быть решены с помощью</a:t>
            </a:r>
            <a:r>
              <a:rPr lang="ru-RU" sz="3200" dirty="0"/>
              <a:t> </a:t>
            </a:r>
            <a:r>
              <a:rPr lang="ru-RU" sz="3200" dirty="0">
                <a:effectLst/>
              </a:rPr>
              <a:t>бизнес-продукта в регионе.</a:t>
            </a:r>
            <a:endParaRPr lang="ru-RU" sz="3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401476-2570-4BD0-87F9-CF4C6A55E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40" y="1664834"/>
            <a:ext cx="10720753" cy="128087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На региональном уровне также существуют специфические проблемы, требующие внимания и решения. Внедрение роботизированного комплекса может значительно улучшить ситуацию в сфере общественного питания, обеспечивая доступность и разнообразие предложений для местного населения.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B0B903D-2436-4953-B09B-2D01718E4E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09" y="3391182"/>
            <a:ext cx="6049291" cy="26363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Отсутствие разнообразия в предложениях </a:t>
            </a:r>
            <a:r>
              <a:rPr lang="ru-RU" sz="14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стритфуда</a:t>
            </a:r>
            <a:r>
              <a:rPr lang="en-US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Сложности с доступностью питания в удаленных районах</a:t>
            </a:r>
            <a:endParaRPr lang="en-US" sz="14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Проблемы с очередями и временем ожидания</a:t>
            </a:r>
            <a:endParaRPr lang="en-US" sz="14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Поддержка местных производителей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C51FF26E-5040-4D3A-9A4A-735EB9594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ЗАГОЛОВОК ПРЕЗЕНТАЦИИ</a:t>
            </a:r>
            <a:endParaRPr lang="ru-RU" noProof="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4F747B9-ECB1-4B51-A092-3DC0B0BED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11</a:t>
            </a:fld>
            <a:endParaRPr lang="ru-RU" noProof="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333E55-6DB0-4100-BFE8-C1BDDFDC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85" y="3166578"/>
            <a:ext cx="4240823" cy="24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8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5" y="451988"/>
            <a:ext cx="3909646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Виды товаров и услуг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2822" y="3429000"/>
            <a:ext cx="3015789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Узнайте, как страх перед аудиторией может помочь при выступлениях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12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73E4A-CBB2-5EFE-CD61-EAD091E35389}"/>
              </a:ext>
            </a:extLst>
          </p:cNvPr>
          <p:cNvSpPr txBox="1"/>
          <p:nvPr/>
        </p:nvSpPr>
        <p:spPr>
          <a:xfrm>
            <a:off x="4579995" y="265041"/>
            <a:ext cx="6030259" cy="659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беконом и томатами (180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обжаренный бекон, пекинская капуста, томаты, белый соус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курицей и томатами (180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мясо домашней курочки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сувид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пекинская капуста, томаты, белый соус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овощами и ж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ареным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картофелем (200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жареный картофель, кукуруза, перец болгарский, пекинская капуста, томаты, белый соус.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лососем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350р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Лосось слабосоленый, огурец свежий, лист салата, томаты, сыр, хлеб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тостовый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соус белый с зернистой горчицей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ветчиной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270р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Ветчина, огурец свежий, лист салата, томаты, сыр, хлеб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тостовый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белый соус с зернистой горчицей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бек оном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270р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 и т.д.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08C63-CC39-C0E2-2E3A-67160D378EEC}"/>
              </a:ext>
            </a:extLst>
          </p:cNvPr>
          <p:cNvSpPr txBox="1"/>
          <p:nvPr/>
        </p:nvSpPr>
        <p:spPr>
          <a:xfrm>
            <a:off x="-44397" y="2025632"/>
            <a:ext cx="4139514" cy="235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Услуги:</a:t>
            </a:r>
          </a:p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Сборка сэндвича по желанию клиента, на выбор предоставляется весь ассортимент ингредиентов, лепешек, булок и т. д.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DBF0D-1285-4DE1-BA94-EEAE2971B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1" y="4322152"/>
            <a:ext cx="35623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0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2655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Рынки сбыта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82EE5C-1C1D-2311-9C04-2C5CBF22C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185" y="1972235"/>
            <a:ext cx="4495921" cy="26356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1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7586097-FD63-32B9-57E7-84156E98A4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D901B6-1D85-7670-812F-4D82E484D5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ИСТОРИЯ РИТОРИКИ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90ED442-8468-2590-502B-DC85F02146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4967" y="3286458"/>
            <a:ext cx="2603500" cy="79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ВЗАИМОДЕЙСТВИЕ С АУДИТОРИЕЙ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13</a:t>
            </a:fld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37BF1-00C0-1164-0303-EF9A40B41259}"/>
              </a:ext>
            </a:extLst>
          </p:cNvPr>
          <p:cNvSpPr txBox="1"/>
          <p:nvPr/>
        </p:nvSpPr>
        <p:spPr>
          <a:xfrm>
            <a:off x="811185" y="1209869"/>
            <a:ext cx="4926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Основные сегменты рынка общественного питания: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Фастфуд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Стрит-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фуд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Рестораны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Кофейни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Столовые</a:t>
            </a:r>
          </a:p>
          <a:p>
            <a:endParaRPr lang="ru-R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3FAA70-A135-5E95-79E9-3F2FA64D3C4C}"/>
              </a:ext>
            </a:extLst>
          </p:cNvPr>
          <p:cNvSpPr txBox="1"/>
          <p:nvPr/>
        </p:nvSpPr>
        <p:spPr>
          <a:xfrm>
            <a:off x="5421937" y="1102922"/>
            <a:ext cx="530104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Основные тренды рынка общественного питания: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Еда с доставкой и на вынос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Fast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Casual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Региональные кулинарные традиции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Сокращение горизонта планирования до одной недели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Популярность гибридных форматов</a:t>
            </a:r>
            <a:endParaRPr lang="ru-RU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Программы лояльности для постоянных клиентов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Цифровые технологии</a:t>
            </a:r>
            <a:endParaRPr lang="ru-RU" dirty="0"/>
          </a:p>
        </p:txBody>
      </p:sp>
      <p:graphicFrame>
        <p:nvGraphicFramePr>
          <p:cNvPr id="49" name="Таблица 48">
            <a:extLst>
              <a:ext uri="{FF2B5EF4-FFF2-40B4-BE49-F238E27FC236}">
                <a16:creationId xmlns:a16="http://schemas.microsoft.com/office/drawing/2014/main" id="{B37FBEFF-3F3C-B8A7-2234-E4B8E6402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46328"/>
              </p:ext>
            </p:extLst>
          </p:nvPr>
        </p:nvGraphicFramePr>
        <p:xfrm>
          <a:off x="547843" y="4414171"/>
          <a:ext cx="10348757" cy="22922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7274">
                  <a:extLst>
                    <a:ext uri="{9D8B030D-6E8A-4147-A177-3AD203B41FA5}">
                      <a16:colId xmlns:a16="http://schemas.microsoft.com/office/drawing/2014/main" val="588336519"/>
                    </a:ext>
                  </a:extLst>
                </a:gridCol>
                <a:gridCol w="5754005">
                  <a:extLst>
                    <a:ext uri="{9D8B030D-6E8A-4147-A177-3AD203B41FA5}">
                      <a16:colId xmlns:a16="http://schemas.microsoft.com/office/drawing/2014/main" val="2696695427"/>
                    </a:ext>
                  </a:extLst>
                </a:gridCol>
                <a:gridCol w="3467478">
                  <a:extLst>
                    <a:ext uri="{9D8B030D-6E8A-4147-A177-3AD203B41FA5}">
                      <a16:colId xmlns:a16="http://schemas.microsoft.com/office/drawing/2014/main" val="2553713824"/>
                    </a:ext>
                  </a:extLst>
                </a:gridCol>
              </a:tblGrid>
              <a:tr h="8788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Год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Оборот общественного питания по РФ, млн.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В процентах к предыдущему году (в сопоставимых ценах)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5538252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2018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1 308 127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95,0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1525958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2019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1 348 687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97,1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057409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1 434 589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103,2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1194485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2021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1 527 747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104,2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0842139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1 621 985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97,3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411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29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317" y="2940993"/>
            <a:ext cx="3456015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dirty="0"/>
              <a:t>Конкуренция на рынках сбыта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96622-BFDE-D806-F80F-CB3D2EE19A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399" y="3429000"/>
            <a:ext cx="3945467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 о средствах, необходимых, чтобы побороть страх перед аудиторией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14</a:t>
            </a:fld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EE30722-3248-0A3A-0B36-D44D107AA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367254"/>
              </p:ext>
            </p:extLst>
          </p:nvPr>
        </p:nvGraphicFramePr>
        <p:xfrm>
          <a:off x="114475" y="286307"/>
          <a:ext cx="8230604" cy="29478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694">
                  <a:extLst>
                    <a:ext uri="{9D8B030D-6E8A-4147-A177-3AD203B41FA5}">
                      <a16:colId xmlns:a16="http://schemas.microsoft.com/office/drawing/2014/main" val="4285519192"/>
                    </a:ext>
                  </a:extLst>
                </a:gridCol>
                <a:gridCol w="850846">
                  <a:extLst>
                    <a:ext uri="{9D8B030D-6E8A-4147-A177-3AD203B41FA5}">
                      <a16:colId xmlns:a16="http://schemas.microsoft.com/office/drawing/2014/main" val="3427269953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1576476533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457851946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2413828019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4216433990"/>
                    </a:ext>
                  </a:extLst>
                </a:gridCol>
                <a:gridCol w="852572">
                  <a:extLst>
                    <a:ext uri="{9D8B030D-6E8A-4147-A177-3AD203B41FA5}">
                      <a16:colId xmlns:a16="http://schemas.microsoft.com/office/drawing/2014/main" val="4199258377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1529746668"/>
                    </a:ext>
                  </a:extLst>
                </a:gridCol>
                <a:gridCol w="852572">
                  <a:extLst>
                    <a:ext uri="{9D8B030D-6E8A-4147-A177-3AD203B41FA5}">
                      <a16:colId xmlns:a16="http://schemas.microsoft.com/office/drawing/2014/main" val="1265390105"/>
                    </a:ext>
                  </a:extLst>
                </a:gridCol>
              </a:tblGrid>
              <a:tr h="1189870">
                <a:tc>
                  <a:txBody>
                    <a:bodyPr/>
                    <a:lstStyle/>
                    <a:p>
                      <a:pPr marL="67945">
                        <a:lnSpc>
                          <a:spcPts val="1365"/>
                        </a:lnSpc>
                      </a:pPr>
                      <a:r>
                        <a:rPr lang="en-US" sz="1200" spc="-10">
                          <a:effectLst/>
                        </a:rPr>
                        <a:t>Конкурент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Цена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Интерьер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4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Ассортимент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Концепция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Качество напитков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 marR="525780">
                        <a:lnSpc>
                          <a:spcPct val="101000"/>
                        </a:lnSpc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График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работы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Известность </a:t>
                      </a:r>
                      <a:r>
                        <a:rPr lang="en-US" sz="1200" spc="-20">
                          <a:effectLst/>
                        </a:rPr>
                        <a:t>кафе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Суммарный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рейтинг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2301819672"/>
                  </a:ext>
                </a:extLst>
              </a:tr>
              <a:tr h="516471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lang="en-US" sz="1200" spc="-20" dirty="0" err="1">
                          <a:effectLst/>
                        </a:rPr>
                        <a:t>Наша</a:t>
                      </a:r>
                      <a:endParaRPr lang="ru-RU" sz="1100" dirty="0">
                        <a:effectLst/>
                      </a:endParaRPr>
                    </a:p>
                    <a:p>
                      <a:pPr marL="67945">
                        <a:lnSpc>
                          <a:spcPts val="1320"/>
                        </a:lnSpc>
                      </a:pPr>
                      <a:r>
                        <a:rPr lang="en-US" sz="1200" spc="-10" dirty="0" err="1">
                          <a:effectLst/>
                        </a:rPr>
                        <a:t>компания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40"/>
                        </a:lnSpc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340"/>
                        </a:lnSpc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340"/>
                        </a:lnSpc>
                      </a:pPr>
                      <a:r>
                        <a:rPr lang="en-US" sz="1200" spc="-25">
                          <a:effectLst/>
                        </a:rPr>
                        <a:t>62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716737"/>
                  </a:ext>
                </a:extLst>
              </a:tr>
              <a:tr h="344314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 spc="-10" dirty="0" err="1">
                          <a:effectLst/>
                        </a:rPr>
                        <a:t>Шоколадница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60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0521935"/>
                  </a:ext>
                </a:extLst>
              </a:tr>
              <a:tr h="182089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>
                          <a:effectLst/>
                        </a:rPr>
                        <a:t>Теремок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61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1435005"/>
                  </a:ext>
                </a:extLst>
              </a:tr>
              <a:tr h="344314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>
                          <a:effectLst/>
                        </a:rPr>
                        <a:t>Черная кошка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46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893939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67945">
                        <a:lnSpc>
                          <a:spcPts val="1350"/>
                        </a:lnSpc>
                      </a:pPr>
                      <a:r>
                        <a:rPr lang="en-US" sz="1200" spc="-10">
                          <a:effectLst/>
                        </a:rPr>
                        <a:t>Кафе Тайна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5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350"/>
                        </a:lnSpc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7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350"/>
                        </a:lnSpc>
                      </a:pPr>
                      <a:r>
                        <a:rPr lang="en-US" sz="1200" spc="-25" dirty="0">
                          <a:effectLst/>
                        </a:rPr>
                        <a:t>49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316701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B57DEB7-64B2-4FE7-8405-83542A9E8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96380"/>
              </p:ext>
            </p:extLst>
          </p:nvPr>
        </p:nvGraphicFramePr>
        <p:xfrm>
          <a:off x="108459" y="3747299"/>
          <a:ext cx="8230605" cy="28304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679">
                  <a:extLst>
                    <a:ext uri="{9D8B030D-6E8A-4147-A177-3AD203B41FA5}">
                      <a16:colId xmlns:a16="http://schemas.microsoft.com/office/drawing/2014/main" val="2808730838"/>
                    </a:ext>
                  </a:extLst>
                </a:gridCol>
                <a:gridCol w="850849">
                  <a:extLst>
                    <a:ext uri="{9D8B030D-6E8A-4147-A177-3AD203B41FA5}">
                      <a16:colId xmlns:a16="http://schemas.microsoft.com/office/drawing/2014/main" val="266682359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1553239638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2483290833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2824028442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3666983481"/>
                    </a:ext>
                  </a:extLst>
                </a:gridCol>
                <a:gridCol w="852571">
                  <a:extLst>
                    <a:ext uri="{9D8B030D-6E8A-4147-A177-3AD203B41FA5}">
                      <a16:colId xmlns:a16="http://schemas.microsoft.com/office/drawing/2014/main" val="657083549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3657374735"/>
                    </a:ext>
                  </a:extLst>
                </a:gridCol>
                <a:gridCol w="852571">
                  <a:extLst>
                    <a:ext uri="{9D8B030D-6E8A-4147-A177-3AD203B41FA5}">
                      <a16:colId xmlns:a16="http://schemas.microsoft.com/office/drawing/2014/main" val="675046319"/>
                    </a:ext>
                  </a:extLst>
                </a:gridCol>
              </a:tblGrid>
              <a:tr h="240820">
                <a:tc gridSpan="9">
                  <a:txBody>
                    <a:bodyPr/>
                    <a:lstStyle/>
                    <a:p>
                      <a:pPr marL="5715" algn="ctr">
                        <a:lnSpc>
                          <a:spcPts val="1375"/>
                        </a:lnSpc>
                      </a:pPr>
                      <a:r>
                        <a:rPr lang="en-US" sz="1200" dirty="0" err="1">
                          <a:effectLst/>
                        </a:rPr>
                        <a:t>Взвешенные</a:t>
                      </a:r>
                      <a:r>
                        <a:rPr lang="en-US" sz="1200" spc="-35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рейтинги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568024"/>
                  </a:ext>
                </a:extLst>
              </a:tr>
              <a:tr h="1045299">
                <a:tc>
                  <a:txBody>
                    <a:bodyPr/>
                    <a:lstStyle/>
                    <a:p>
                      <a:pPr marL="67945">
                        <a:lnSpc>
                          <a:spcPts val="1365"/>
                        </a:lnSpc>
                      </a:pPr>
                      <a:r>
                        <a:rPr lang="en-US" sz="1200" spc="-10">
                          <a:effectLst/>
                        </a:rPr>
                        <a:t>Конкурент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Цена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Интерьер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4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Ассортимент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Концепция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Качество напитков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 marR="525780" algn="l">
                        <a:lnSpc>
                          <a:spcPct val="101000"/>
                        </a:lnSpc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Гра</a:t>
                      </a:r>
                      <a:r>
                        <a:rPr lang="ru-RU" sz="1200" spc="-10" dirty="0">
                          <a:effectLst/>
                        </a:rPr>
                        <a:t>ф</a:t>
                      </a:r>
                      <a:r>
                        <a:rPr lang="en-US" sz="1200" spc="-10" dirty="0" err="1">
                          <a:effectLst/>
                        </a:rPr>
                        <a:t>ик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работы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Известность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20" dirty="0" err="1">
                          <a:effectLst/>
                        </a:rPr>
                        <a:t>кафе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Суммарный рейтинг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815413130"/>
                  </a:ext>
                </a:extLst>
              </a:tr>
              <a:tr h="453719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lang="en-US" sz="1200" spc="-20" dirty="0" err="1">
                          <a:effectLst/>
                        </a:rPr>
                        <a:t>Наша</a:t>
                      </a:r>
                      <a:endParaRPr lang="ru-RU" sz="1100" dirty="0">
                        <a:effectLst/>
                      </a:endParaRPr>
                    </a:p>
                    <a:p>
                      <a:pPr marL="67945">
                        <a:lnSpc>
                          <a:spcPts val="1320"/>
                        </a:lnSpc>
                      </a:pPr>
                      <a:r>
                        <a:rPr lang="en-US" sz="1200" spc="-10" dirty="0" err="1">
                          <a:effectLst/>
                        </a:rPr>
                        <a:t>компания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340"/>
                        </a:lnSpc>
                      </a:pPr>
                      <a:r>
                        <a:rPr lang="en-US" sz="1200" spc="-5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effectLst/>
                        </a:rPr>
                        <a:t>0,5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9,05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1088560"/>
                  </a:ext>
                </a:extLst>
              </a:tr>
              <a:tr h="302480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 spc="-10">
                          <a:effectLst/>
                        </a:rPr>
                        <a:t>Шоколадница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2,0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0,45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1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8,5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3590676"/>
                  </a:ext>
                </a:extLst>
              </a:tr>
              <a:tr h="161710">
                <a:tc>
                  <a:txBody>
                    <a:bodyPr/>
                    <a:lstStyle/>
                    <a:p>
                      <a:pPr marL="67945">
                        <a:lnSpc>
                          <a:spcPts val="1290"/>
                        </a:lnSpc>
                      </a:pPr>
                      <a:r>
                        <a:rPr lang="en-US" sz="1200">
                          <a:effectLst/>
                        </a:rPr>
                        <a:t>Теремок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0,45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8,6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254566"/>
                  </a:ext>
                </a:extLst>
              </a:tr>
              <a:tr h="302480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>
                          <a:effectLst/>
                        </a:rPr>
                        <a:t>Черная кошка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0,25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6,7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8054706"/>
                  </a:ext>
                </a:extLst>
              </a:tr>
              <a:tr h="320512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lang="en-US" sz="1200" spc="-10">
                          <a:effectLst/>
                        </a:rPr>
                        <a:t>Кафе Тайна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0,45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effectLst/>
                        </a:rPr>
                        <a:t>6,8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653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190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15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42FE98-26A8-D238-FBE6-5740A501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3" y="1718315"/>
            <a:ext cx="6344551" cy="31362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0C00FE-CF91-4B73-A433-3D2287DC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717" y="1061523"/>
            <a:ext cx="5022015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16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64CCE-6581-EC46-F3BE-B957DFF2D2F1}"/>
              </a:ext>
            </a:extLst>
          </p:cNvPr>
          <p:cNvSpPr txBox="1"/>
          <p:nvPr/>
        </p:nvSpPr>
        <p:spPr>
          <a:xfrm>
            <a:off x="420130" y="2063578"/>
            <a:ext cx="8699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Целевая аудитория:</a:t>
            </a:r>
          </a:p>
          <a:p>
            <a:r>
              <a:rPr lang="ru-RU" kern="100" dirty="0"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олодые люди (от 15-25 лет), а так же работники офисов, расположенных неподалеку от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фудкорта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При ценообразовании на продукцию учитывались:</a:t>
            </a:r>
          </a:p>
          <a:p>
            <a:r>
              <a:rPr lang="ru-RU" dirty="0"/>
              <a:t>— себестоимость услуг,</a:t>
            </a:r>
          </a:p>
          <a:p>
            <a:r>
              <a:rPr lang="ru-RU" dirty="0"/>
              <a:t>— цены конкурентов на аналогичные услуги или услуги заменители,</a:t>
            </a:r>
          </a:p>
          <a:p>
            <a:r>
              <a:rPr lang="ru-RU" dirty="0"/>
              <a:t>— цена, определяемая спросом на данную услугу. 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A939CF7-3C1D-19D3-427C-F7693467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маркетинга</a:t>
            </a:r>
          </a:p>
        </p:txBody>
      </p:sp>
    </p:spTree>
    <p:extLst>
      <p:ext uri="{BB962C8B-B14F-4D97-AF65-F5344CB8AC3E}">
        <p14:creationId xmlns:p14="http://schemas.microsoft.com/office/powerpoint/2010/main" val="311320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sz="3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17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05A6C-5110-BB7B-4398-DC9C9C211A20}"/>
              </a:ext>
            </a:extLst>
          </p:cNvPr>
          <p:cNvSpPr txBox="1"/>
          <p:nvPr/>
        </p:nvSpPr>
        <p:spPr>
          <a:xfrm>
            <a:off x="811185" y="2181412"/>
            <a:ext cx="488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B247F0E-E824-5698-573D-05DAD3ADC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09103"/>
              </p:ext>
            </p:extLst>
          </p:nvPr>
        </p:nvGraphicFramePr>
        <p:xfrm>
          <a:off x="551477" y="621973"/>
          <a:ext cx="10345123" cy="56140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71858">
                  <a:extLst>
                    <a:ext uri="{9D8B030D-6E8A-4147-A177-3AD203B41FA5}">
                      <a16:colId xmlns:a16="http://schemas.microsoft.com/office/drawing/2014/main" val="2940432090"/>
                    </a:ext>
                  </a:extLst>
                </a:gridCol>
                <a:gridCol w="2660765">
                  <a:extLst>
                    <a:ext uri="{9D8B030D-6E8A-4147-A177-3AD203B41FA5}">
                      <a16:colId xmlns:a16="http://schemas.microsoft.com/office/drawing/2014/main" val="3656418559"/>
                    </a:ext>
                  </a:extLst>
                </a:gridCol>
                <a:gridCol w="1744188">
                  <a:extLst>
                    <a:ext uri="{9D8B030D-6E8A-4147-A177-3AD203B41FA5}">
                      <a16:colId xmlns:a16="http://schemas.microsoft.com/office/drawing/2014/main" val="3344005052"/>
                    </a:ext>
                  </a:extLst>
                </a:gridCol>
                <a:gridCol w="1268312">
                  <a:extLst>
                    <a:ext uri="{9D8B030D-6E8A-4147-A177-3AD203B41FA5}">
                      <a16:colId xmlns:a16="http://schemas.microsoft.com/office/drawing/2014/main" val="922196565"/>
                    </a:ext>
                  </a:extLst>
                </a:gridCol>
              </a:tblGrid>
              <a:tr h="71125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Рекламное средство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Стоимость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Требуется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Затраты,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9112014"/>
                  </a:ext>
                </a:extLst>
              </a:tr>
              <a:tr h="710996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Разработка дизайна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100000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Разовый проект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100000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020295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Радио: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 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6343914"/>
                  </a:ext>
                </a:extLst>
              </a:tr>
              <a:tr h="710996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Реклама на радио «Европа плюс»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 сек. - 16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35 роликов по 30 сек.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16800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6557371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Наружная реклама: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 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8029598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Рекламный щит 3х6 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r>
                        <a:rPr lang="ru-RU" sz="1100" kern="100">
                          <a:effectLst/>
                        </a:rPr>
                        <a:t>000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1 шт.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r>
                        <a:rPr lang="ru-RU" sz="1100" kern="100">
                          <a:effectLst/>
                        </a:rPr>
                        <a:t>000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0138965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Баннер формата 1,2х1,8 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6200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ru-RU" sz="1100" kern="100">
                          <a:effectLst/>
                        </a:rPr>
                        <a:t> шт.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</a:t>
                      </a:r>
                      <a:r>
                        <a:rPr lang="en-US" sz="1100" kern="100">
                          <a:effectLst/>
                        </a:rPr>
                        <a:t>24</a:t>
                      </a:r>
                      <a:r>
                        <a:rPr lang="ru-RU" sz="1100" kern="100">
                          <a:effectLst/>
                        </a:rPr>
                        <a:t>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1131976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В</a:t>
                      </a:r>
                      <a:r>
                        <a:rPr lang="en-US" sz="1100" kern="100">
                          <a:effectLst/>
                        </a:rPr>
                        <a:t>ывеска</a:t>
                      </a:r>
                      <a:r>
                        <a:rPr lang="ru-RU" sz="1100" kern="100">
                          <a:effectLst/>
                        </a:rPr>
                        <a:t>-меню 600х900 мм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1500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 шт.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1500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5079013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Печатные СМИ: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9670414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</a:t>
                      </a:r>
                      <a:r>
                        <a:rPr lang="en-US" sz="1100" kern="100">
                          <a:effectLst/>
                        </a:rPr>
                        <a:t>ные листовки</a:t>
                      </a:r>
                      <a:r>
                        <a:rPr lang="ru-RU" sz="1100" kern="100">
                          <a:effectLst/>
                        </a:rPr>
                        <a:t> (210х98 мм)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1,21 руб./шт.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2000 шт.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2420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2501729"/>
                  </a:ext>
                </a:extLst>
              </a:tr>
              <a:tr h="71125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Директ - маркетинг (адресная рассылка по </a:t>
                      </a:r>
                      <a:r>
                        <a:rPr lang="ru-RU" sz="1100" kern="100" dirty="0" err="1">
                          <a:effectLst/>
                        </a:rPr>
                        <a:t>близлежайшим</a:t>
                      </a:r>
                      <a:r>
                        <a:rPr lang="ru-RU" sz="1100" kern="100" dirty="0">
                          <a:effectLst/>
                        </a:rPr>
                        <a:t> домам города)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Цена одного отправления - 14,70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1000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14700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4621478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Итого: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27051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155820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18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516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02" y="238913"/>
            <a:ext cx="4947064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Производственный план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96622-BFDE-D806-F80F-CB3D2EE19A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399" y="3429000"/>
            <a:ext cx="3945467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 о средствах, необходимых, чтобы побороть страх перед аудиторией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2822" y="3429000"/>
            <a:ext cx="3015789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Узнайте, как страх перед аудиторией может помочь при выступлениях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18ED1-0672-1861-AB1B-9EA8F9574F08}"/>
              </a:ext>
            </a:extLst>
          </p:cNvPr>
          <p:cNvSpPr txBox="1"/>
          <p:nvPr/>
        </p:nvSpPr>
        <p:spPr>
          <a:xfrm>
            <a:off x="293802" y="1904993"/>
            <a:ext cx="10010589" cy="304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Этапы запуска: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Зарегистрировать ИП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Арендовать участок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Закупить киоск и оборудование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фирменный стиль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технологические карты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Закупить сырье и товары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DC87516-E4E8-7279-3C0F-FA4A2BB08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398978"/>
              </p:ext>
            </p:extLst>
          </p:nvPr>
        </p:nvGraphicFramePr>
        <p:xfrm>
          <a:off x="4670020" y="238913"/>
          <a:ext cx="5634371" cy="63907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15623">
                  <a:extLst>
                    <a:ext uri="{9D8B030D-6E8A-4147-A177-3AD203B41FA5}">
                      <a16:colId xmlns:a16="http://schemas.microsoft.com/office/drawing/2014/main" val="2185971538"/>
                    </a:ext>
                  </a:extLst>
                </a:gridCol>
                <a:gridCol w="1340624">
                  <a:extLst>
                    <a:ext uri="{9D8B030D-6E8A-4147-A177-3AD203B41FA5}">
                      <a16:colId xmlns:a16="http://schemas.microsoft.com/office/drawing/2014/main" val="1500551784"/>
                    </a:ext>
                  </a:extLst>
                </a:gridCol>
                <a:gridCol w="1378124">
                  <a:extLst>
                    <a:ext uri="{9D8B030D-6E8A-4147-A177-3AD203B41FA5}">
                      <a16:colId xmlns:a16="http://schemas.microsoft.com/office/drawing/2014/main" val="3652350838"/>
                    </a:ext>
                  </a:extLst>
                </a:gridCol>
              </a:tblGrid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Аренда участка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 dirty="0">
                          <a:effectLst/>
                        </a:rPr>
                        <a:t>-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15000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2998303308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 dirty="0">
                          <a:effectLst/>
                        </a:rPr>
                        <a:t>Киоск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200000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81979450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Сигнализация, охранные системы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50 000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85234702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ККМ — онлайн-касса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21 000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477887780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Электроплиты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12 000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78058504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Духовые шкафы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2377933895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Морозилки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4242090738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Холодильники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13 000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478733874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Электронные весы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3 000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145437684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Вытяжки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9 000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322100583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Кухонная мебель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8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50 000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187418580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Мелкая бытовая техника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42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58 000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481398105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Посуда и стаканчики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720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30 000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770446386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Туалетная бумага, салфетки, полотенца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130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9 000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860917968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Робот – сборщик сэндвичей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300000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647155925"/>
                  </a:ext>
                </a:extLst>
              </a:tr>
              <a:tr h="272179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Итого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endParaRPr lang="ru-RU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 dirty="0">
                          <a:effectLst/>
                        </a:rPr>
                        <a:t>800 000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26985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74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Организационный план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19</a:t>
            </a:fld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B809456-3150-6F76-2E81-E26A5ADE9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759406"/>
              </p:ext>
            </p:extLst>
          </p:nvPr>
        </p:nvGraphicFramePr>
        <p:xfrm>
          <a:off x="622829" y="1907540"/>
          <a:ext cx="9213149" cy="1378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3600">
                  <a:extLst>
                    <a:ext uri="{9D8B030D-6E8A-4147-A177-3AD203B41FA5}">
                      <a16:colId xmlns:a16="http://schemas.microsoft.com/office/drawing/2014/main" val="3849577470"/>
                    </a:ext>
                  </a:extLst>
                </a:gridCol>
                <a:gridCol w="2256704">
                  <a:extLst>
                    <a:ext uri="{9D8B030D-6E8A-4147-A177-3AD203B41FA5}">
                      <a16:colId xmlns:a16="http://schemas.microsoft.com/office/drawing/2014/main" val="2952451429"/>
                    </a:ext>
                  </a:extLst>
                </a:gridCol>
                <a:gridCol w="1671085">
                  <a:extLst>
                    <a:ext uri="{9D8B030D-6E8A-4147-A177-3AD203B41FA5}">
                      <a16:colId xmlns:a16="http://schemas.microsoft.com/office/drawing/2014/main" val="2030542374"/>
                    </a:ext>
                  </a:extLst>
                </a:gridCol>
                <a:gridCol w="2811760">
                  <a:extLst>
                    <a:ext uri="{9D8B030D-6E8A-4147-A177-3AD203B41FA5}">
                      <a16:colId xmlns:a16="http://schemas.microsoft.com/office/drawing/2014/main" val="417474291"/>
                    </a:ext>
                  </a:extLst>
                </a:gridCol>
              </a:tblGrid>
              <a:tr h="31060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Должность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Оклад, руб.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Кол-во, чел.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ФОТ, руб.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5537425"/>
                  </a:ext>
                </a:extLst>
              </a:tr>
              <a:tr h="31060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Программист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950421"/>
                  </a:ext>
                </a:extLst>
              </a:tr>
              <a:tr h="31060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Инженер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 dirty="0">
                          <a:effectLst/>
                        </a:rPr>
                        <a:t>50000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1762903"/>
                  </a:ext>
                </a:extLst>
              </a:tr>
              <a:tr h="44649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Уборщица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25000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 dirty="0">
                          <a:effectLst/>
                        </a:rPr>
                        <a:t>25000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4041690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87C23822-5B8F-9B58-79E6-AC0667F1E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008892"/>
              </p:ext>
            </p:extLst>
          </p:nvPr>
        </p:nvGraphicFramePr>
        <p:xfrm>
          <a:off x="622828" y="3713953"/>
          <a:ext cx="9213150" cy="1583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66646">
                  <a:extLst>
                    <a:ext uri="{9D8B030D-6E8A-4147-A177-3AD203B41FA5}">
                      <a16:colId xmlns:a16="http://schemas.microsoft.com/office/drawing/2014/main" val="1672948983"/>
                    </a:ext>
                  </a:extLst>
                </a:gridCol>
                <a:gridCol w="4646504">
                  <a:extLst>
                    <a:ext uri="{9D8B030D-6E8A-4147-A177-3AD203B41FA5}">
                      <a16:colId xmlns:a16="http://schemas.microsoft.com/office/drawing/2014/main" val="4102162081"/>
                    </a:ext>
                  </a:extLst>
                </a:gridCol>
              </a:tblGrid>
              <a:tr h="4699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Итог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125000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5930193"/>
                  </a:ext>
                </a:extLst>
              </a:tr>
              <a:tr h="4699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Налог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125000*17.4%=21750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6014505"/>
                  </a:ext>
                </a:extLst>
              </a:tr>
              <a:tr h="6437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Итог с учетом налогов 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 dirty="0">
                          <a:effectLst/>
                        </a:rPr>
                        <a:t>146750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0427003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F9892A53-5CBC-1797-03FF-3953FA19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2" y="55424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66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008" y="498406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>
                <a:cs typeface="Times New Roman" panose="02020603050405020304" pitchFamily="18" charset="0"/>
              </a:rPr>
              <a:t>Резюме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82EE5C-1C1D-2311-9C04-2C5CBF22C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2008" y="2308065"/>
            <a:ext cx="4347412" cy="4160997"/>
          </a:xfrm>
        </p:spPr>
        <p:txBody>
          <a:bodyPr rtlCol="0"/>
          <a:lstStyle>
            <a:defPPr>
              <a:defRPr lang="ru-RU"/>
            </a:defPPr>
          </a:lstStyle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Бизнес-идея мобильного </a:t>
            </a:r>
            <a:r>
              <a:rPr lang="ru-RU" sz="1800" b="0" kern="1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стритфуд</a:t>
            </a: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роботизированного комплекса с конструктором сэндвичей подобна популярной системе в 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Subway</a:t>
            </a: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где клиенты могут выбирать различные ингредиенты для составления собственного сэндвича.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 данной идее будет использоваться один робот, который будет осуществлять приготовление и сборку сэндвичей на основе выбранных клиентом компонентов.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88B0F0-03BD-ADF9-1524-29C102145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2075"/>
            <a:ext cx="5940425" cy="309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743FE4-F6F1-5391-8285-617946C1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3558745"/>
            <a:ext cx="5940425" cy="320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1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07" y="260703"/>
            <a:ext cx="419330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Финансовый план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96622-BFDE-D806-F80F-CB3D2EE19A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399" y="3429000"/>
            <a:ext cx="3945467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 о средствах, необходимых, чтобы побороть страх перед аудиторией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2822" y="3429000"/>
            <a:ext cx="3015789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Узнайте, как страх перед аудиторией может помочь при выступлениях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18ED1-0672-1861-AB1B-9EA8F9574F08}"/>
              </a:ext>
            </a:extLst>
          </p:cNvPr>
          <p:cNvSpPr txBox="1"/>
          <p:nvPr/>
        </p:nvSpPr>
        <p:spPr>
          <a:xfrm>
            <a:off x="818776" y="2372659"/>
            <a:ext cx="10010589" cy="76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C723DC3-E7E5-68B6-F5D7-CF27710C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47451"/>
              </p:ext>
            </p:extLst>
          </p:nvPr>
        </p:nvGraphicFramePr>
        <p:xfrm>
          <a:off x="576407" y="1655807"/>
          <a:ext cx="4618197" cy="45163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946">
                  <a:extLst>
                    <a:ext uri="{9D8B030D-6E8A-4147-A177-3AD203B41FA5}">
                      <a16:colId xmlns:a16="http://schemas.microsoft.com/office/drawing/2014/main" val="2015087213"/>
                    </a:ext>
                  </a:extLst>
                </a:gridCol>
                <a:gridCol w="2802863">
                  <a:extLst>
                    <a:ext uri="{9D8B030D-6E8A-4147-A177-3AD203B41FA5}">
                      <a16:colId xmlns:a16="http://schemas.microsoft.com/office/drawing/2014/main" val="4048230561"/>
                    </a:ext>
                  </a:extLst>
                </a:gridCol>
                <a:gridCol w="1540388">
                  <a:extLst>
                    <a:ext uri="{9D8B030D-6E8A-4147-A177-3AD203B41FA5}">
                      <a16:colId xmlns:a16="http://schemas.microsoft.com/office/drawing/2014/main" val="1728576628"/>
                    </a:ext>
                  </a:extLst>
                </a:gridCol>
              </a:tblGrid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№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Наименование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Сумма, руб.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865572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Аренда участка за 1-ый месяц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15.000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578489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2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Мебель и оборудование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785.000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4609983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Стартовая рекламная компания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155.820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4080277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4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Заработная плата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146.750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9440798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5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Прочее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100.000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2808453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6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Итого: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1.202.570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79237"/>
                  </a:ext>
                </a:extLst>
              </a:tr>
            </a:tbl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CA6FDACC-5D3F-17CA-EA09-58C8A133D1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414525"/>
              </p:ext>
            </p:extLst>
          </p:nvPr>
        </p:nvGraphicFramePr>
        <p:xfrm>
          <a:off x="5342965" y="1655806"/>
          <a:ext cx="5172635" cy="45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7820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sz="3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21</a:t>
            </a:fld>
            <a:endParaRPr lang="ru-RU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F51C9FC-EAEC-7078-0A37-4F94132EF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225702"/>
              </p:ext>
            </p:extLst>
          </p:nvPr>
        </p:nvGraphicFramePr>
        <p:xfrm>
          <a:off x="811185" y="621973"/>
          <a:ext cx="4618196" cy="57503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8851">
                  <a:extLst>
                    <a:ext uri="{9D8B030D-6E8A-4147-A177-3AD203B41FA5}">
                      <a16:colId xmlns:a16="http://schemas.microsoft.com/office/drawing/2014/main" val="1288113084"/>
                    </a:ext>
                  </a:extLst>
                </a:gridCol>
                <a:gridCol w="2309345">
                  <a:extLst>
                    <a:ext uri="{9D8B030D-6E8A-4147-A177-3AD203B41FA5}">
                      <a16:colId xmlns:a16="http://schemas.microsoft.com/office/drawing/2014/main" val="1980877861"/>
                    </a:ext>
                  </a:extLst>
                </a:gridCol>
              </a:tblGrid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Категория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Руб.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2685296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Заработная плата 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146.750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976995"/>
                  </a:ext>
                </a:extLst>
              </a:tr>
              <a:tr h="638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Рекламная компания 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35.000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694020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Аренда участка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15.000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428741"/>
                  </a:ext>
                </a:extLst>
              </a:tr>
              <a:tr h="111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Закупка продуктов и расходных материалов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350.000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545102"/>
                  </a:ext>
                </a:extLst>
              </a:tr>
              <a:tr h="638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Коммунальные платежи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12.000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542394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Прочие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8.000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6641722"/>
                  </a:ext>
                </a:extLst>
              </a:tr>
              <a:tr h="638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Амортизация оборудования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30.000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3965479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Итого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596.650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50844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DE3B1-95B0-857B-CBAE-8B720C0BA3D4}"/>
                  </a:ext>
                </a:extLst>
              </p:cNvPr>
              <p:cNvSpPr txBox="1"/>
              <p:nvPr/>
            </p:nvSpPr>
            <p:spPr>
              <a:xfrm>
                <a:off x="5428989" y="3344266"/>
                <a:ext cx="665458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Срок окупаемости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Первоначальные инвестиции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Чистая прибыль</m:t>
                        </m:r>
                      </m:den>
                    </m:f>
                  </m:oMath>
                </a14:m>
                <a:r>
                  <a:rPr lang="ru-RU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1 202 570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153 350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</a:rPr>
                      <m:t> ≈</m:t>
                    </m:r>
                  </m:oMath>
                </a14:m>
                <a:r>
                  <a:rPr lang="ru-RU" sz="1600" dirty="0"/>
                  <a:t> 8 </a:t>
                </a:r>
                <a:r>
                  <a:rPr lang="ru-RU" sz="1600" dirty="0" err="1"/>
                  <a:t>мес</a:t>
                </a:r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DE3B1-95B0-857B-CBAE-8B720C0B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989" y="3344266"/>
                <a:ext cx="6654589" cy="477054"/>
              </a:xfrm>
              <a:prstGeom prst="rect">
                <a:avLst/>
              </a:prstGeom>
              <a:blipFill>
                <a:blip r:embed="rId3"/>
                <a:stretch>
                  <a:fillRect l="-550" b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4748EC-C971-1EB4-C47A-A8B958CD9E71}"/>
                  </a:ext>
                </a:extLst>
              </p:cNvPr>
              <p:cNvSpPr txBox="1"/>
              <p:nvPr/>
            </p:nvSpPr>
            <p:spPr>
              <a:xfrm>
                <a:off x="5429381" y="2597779"/>
                <a:ext cx="6140368" cy="482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Рентабельность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Чистая прибыль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Выручка</m:t>
                        </m:r>
                      </m:den>
                    </m:f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153350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750 000</m:t>
                        </m:r>
                      </m:den>
                    </m:f>
                    <m:r>
                      <a:rPr lang="ru-RU" sz="16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∗100</m:t>
                    </m:r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21%</a:t>
                </a:r>
                <a:endParaRPr lang="ru-RU" sz="1600" dirty="0">
                  <a:effectLst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4748EC-C971-1EB4-C47A-A8B958CD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81" y="2597779"/>
                <a:ext cx="6140368" cy="482504"/>
              </a:xfrm>
              <a:prstGeom prst="rect">
                <a:avLst/>
              </a:prstGeom>
              <a:blipFill>
                <a:blip r:embed="rId4"/>
                <a:stretch>
                  <a:fillRect l="-596" b="-37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73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4" y="112687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400" dirty="0"/>
              <a:t>Точка безубыточности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22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0A93FB-54A1-4C24-51F4-2B3F9742E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50" y="593636"/>
            <a:ext cx="5937885" cy="584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060697-59A1-6330-3701-F34A49AD0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406" y="6417529"/>
            <a:ext cx="3604572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24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4" y="112687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Возможные риски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23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1B53C-0154-99FE-AE50-C89FE0CB9A4B}"/>
              </a:ext>
            </a:extLst>
          </p:cNvPr>
          <p:cNvSpPr txBox="1"/>
          <p:nvPr/>
        </p:nvSpPr>
        <p:spPr>
          <a:xfrm>
            <a:off x="660714" y="1377387"/>
            <a:ext cx="10235886" cy="57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Падение объёмов продаж из-за уменьшения платёжеспособности потребителей;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Снижение прибыли из-за роста себестоимости, вызванного ростом цен на вспомогательные материалы и электроэнергию;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Рост непроизводственных затрат связанных с несовершенством системы управления предприятием;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Падение спроса на предлагаемый товар ввиду появления альтернативного товара или изменения предпочтений потребителей;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 Дополнительные затраты на выполнение возможных требований местных властей, сюда же можно отнести своевременное погашение кредита;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6. Перебои с электро- и водо-снабжением;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7. Ослабление позиций на рынке ввиду усиленной конкуренции со стороны других фирм (недооценка конкурентов);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8. Недостаточный анализ рынка;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9. Прочие риски, связанные с непредвиденными обстоятельствами, чрезвычайными ситуациями или ошибками персонала.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90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003" y="2948050"/>
            <a:ext cx="6711994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 за внимание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348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FBD5A-DD30-483B-8450-83947C43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85" y="327902"/>
            <a:ext cx="6070261" cy="581549"/>
          </a:xfrm>
        </p:spPr>
        <p:txBody>
          <a:bodyPr/>
          <a:lstStyle/>
          <a:p>
            <a:r>
              <a:rPr lang="ru-RU" sz="3200" dirty="0"/>
              <a:t>Возможности фирмы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85E6430-F967-4BBC-A3E2-FC679A43C5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5771" y="1210480"/>
            <a:ext cx="10483476" cy="560648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Персонализация - клиенты смогут выбирать свои предпочтительные ингредиенты из разнообразного списка вариантов, чтобы создать уникальный сэндвич, соответствующий их вкусу и диетическим предпочтениям.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Быстрота облуживания – роботизированный комплекс способен обрабатывать.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Гибкость и мобильность – мобильный комплекс может быть размещен в различных локациях, таких как торговые центры, ярмарки, фестивали, деловые районы, и другие места с высокой проходимостью.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 и надежность – робот будет выполнять заказы с высокой точностью и последовательностью, гарантируя высокое качество приготовления и сборки сэндвичей.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4A906D7-F352-4328-B5D3-D4DAE621C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554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9398D-0016-4744-8060-35C0A1B2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46" y="250897"/>
            <a:ext cx="8727262" cy="705223"/>
          </a:xfrm>
        </p:spPr>
        <p:txBody>
          <a:bodyPr/>
          <a:lstStyle/>
          <a:p>
            <a:r>
              <a:rPr lang="ru-RU" sz="3200" dirty="0"/>
              <a:t>Основные сведения и реквизиты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9889E0-DA8B-4892-8453-C2DA57480B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66" y="1148147"/>
            <a:ext cx="6392139" cy="5617777"/>
          </a:xfrm>
        </p:spPr>
        <p:txBody>
          <a:bodyPr/>
          <a:lstStyle/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Юридическая форма: Выбор склонен к 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ИП</a:t>
            </a: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Место регистрации: г. Ростов-на-Дону, ул. Герасименко, д. 17.  Все по</a:t>
            </a:r>
            <a:r>
              <a:rPr lang="ru-RU" sz="1800" b="0" dirty="0">
                <a:solidFill>
                  <a:srgbClr val="212529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мечено на интерактивной карте. </a:t>
            </a: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ИНН/КПП: 6164000010</a:t>
            </a: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Контактная информация: будут создан бот в </a:t>
            </a:r>
            <a:r>
              <a:rPr lang="en-US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поддерживания связи с клиентами “@</a:t>
            </a:r>
            <a:r>
              <a:rPr lang="ru-RU" sz="1800" b="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TheSandwichRunner</a:t>
            </a: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а также будет номер горячей линии +7 941 585 61 99. Электронная почта</a:t>
            </a:r>
            <a:r>
              <a:rPr lang="en-US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theSandwitchRunnner@gmail.com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solidFill>
                <a:srgbClr val="212529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9710" indent="219710" algn="just">
              <a:lnSpc>
                <a:spcPct val="150000"/>
              </a:lnSpc>
              <a:spcAft>
                <a:spcPts val="1000"/>
              </a:spcAft>
            </a:pPr>
            <a:endParaRPr lang="ru-RU" sz="1800" b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9710" indent="219710" algn="just">
              <a:lnSpc>
                <a:spcPct val="150000"/>
              </a:lnSpc>
              <a:spcAft>
                <a:spcPts val="1000"/>
              </a:spcAft>
            </a:pPr>
            <a:endParaRPr lang="ru-RU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BE019AD-47EF-4141-AB42-25135B8D0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4</a:t>
            </a:fld>
            <a:endParaRPr lang="ru-RU" noProof="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4" name="Надстройка 13" title="Web Viewer">
                <a:extLst>
                  <a:ext uri="{FF2B5EF4-FFF2-40B4-BE49-F238E27FC236}">
                    <a16:creationId xmlns:a16="http://schemas.microsoft.com/office/drawing/2014/main" id="{FD53BF86-91A1-4B2C-9B93-166F789B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5500"/>
                  </p:ext>
                </p:extLst>
              </p:nvPr>
            </p:nvGraphicFramePr>
            <p:xfrm>
              <a:off x="6565458" y="1148148"/>
              <a:ext cx="3832682" cy="219950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4" name="Надстройка 13" title="Web Viewer">
                <a:extLst>
                  <a:ext uri="{FF2B5EF4-FFF2-40B4-BE49-F238E27FC236}">
                    <a16:creationId xmlns:a16="http://schemas.microsoft.com/office/drawing/2014/main" id="{FD53BF86-91A1-4B2C-9B93-166F789B03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458" y="1148148"/>
                <a:ext cx="3832682" cy="2199504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19923D-911C-4184-BF5B-19089450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978" y="3629214"/>
            <a:ext cx="2813422" cy="28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ABE0D-96BC-48C8-884F-45028826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1" y="121282"/>
            <a:ext cx="9633270" cy="1219930"/>
          </a:xfrm>
        </p:spPr>
        <p:txBody>
          <a:bodyPr/>
          <a:lstStyle/>
          <a:p>
            <a:r>
              <a:rPr lang="ru-RU" sz="3200" b="1" dirty="0">
                <a:effectLst/>
              </a:rPr>
              <a:t>Описание идеи. Ценностной предложение.</a:t>
            </a:r>
            <a:br>
              <a:rPr lang="ru-RU" sz="2000" b="1" dirty="0">
                <a:effectLst/>
              </a:rPr>
            </a:br>
            <a:endParaRPr lang="ru-RU" sz="2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C4465-56F2-4E8A-9822-80F30027B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361" y="1514809"/>
            <a:ext cx="7499671" cy="16820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</a:rPr>
              <a:t>Идея проекта — роботизированный комплекс по производству сэндвичей на заказ. Клиенты самостоятельно выбирают ингредиенты, а робот готовит и собирает сэндвич с высокой скоростью и точностью.</a:t>
            </a:r>
            <a:endParaRPr lang="ru-RU" sz="1800" b="0" dirty="0">
              <a:effectLst/>
              <a:latin typeface="+mn-lt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24E1F6-1357-4665-8208-AD47D33D73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361" y="3356028"/>
            <a:ext cx="8208918" cy="393654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+mn-lt"/>
              </a:rPr>
              <a:t>В чем вообще ценность предложения у нашего проекта?  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4DA10E1-FA30-4EFF-8734-F6CD39CB2D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294" y="3841118"/>
            <a:ext cx="2312212" cy="2836985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Уникальность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Скорость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Гигиена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Удобство</a:t>
            </a:r>
            <a:endParaRPr lang="ru-RU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2C99B48-EA20-4E69-AFA2-D16E9039E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347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A031A-3AC7-49A3-8D8B-DCCAB3FC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2135"/>
            <a:ext cx="10697308" cy="1001557"/>
          </a:xfrm>
        </p:spPr>
        <p:txBody>
          <a:bodyPr/>
          <a:lstStyle/>
          <a:p>
            <a:r>
              <a:rPr lang="ru-RU" sz="3200" dirty="0"/>
              <a:t>Описание бизнес-процессов (закупка сырья, производство, опыт)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4D40483-0B28-40CB-91DE-5A3F93572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6</a:t>
            </a:fld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454152D-23A6-48B4-A8D1-B36CCF27266D}"/>
              </a:ext>
            </a:extLst>
          </p:cNvPr>
          <p:cNvSpPr/>
          <p:nvPr/>
        </p:nvSpPr>
        <p:spPr>
          <a:xfrm>
            <a:off x="322384" y="1682072"/>
            <a:ext cx="5023339" cy="1852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Закупка сырья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заключение договоров с поставщиками свежих продуктов (хлеб, мясо, овощи, сыры и т. д.). Регулярные закупки с контролем качества.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FD42006-F058-4EB9-A28D-6ADBB7E11C94}"/>
              </a:ext>
            </a:extLst>
          </p:cNvPr>
          <p:cNvSpPr/>
          <p:nvPr/>
        </p:nvSpPr>
        <p:spPr>
          <a:xfrm>
            <a:off x="6383216" y="1682072"/>
            <a:ext cx="4536830" cy="1852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9710" indent="219710">
              <a:lnSpc>
                <a:spcPct val="150000"/>
              </a:lnSpc>
              <a:spcAft>
                <a:spcPts val="1000"/>
              </a:spcAft>
            </a:pP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Производство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Роботизированная система приготовления сэндвичей по заказу клиента. Строгий контроль за чистотой и гигиеной на всех этапах.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1537C7-C7BE-4899-8491-50FDEB193741}"/>
              </a:ext>
            </a:extLst>
          </p:cNvPr>
          <p:cNvSpPr/>
          <p:nvPr/>
        </p:nvSpPr>
        <p:spPr>
          <a:xfrm>
            <a:off x="3018692" y="4319954"/>
            <a:ext cx="4788877" cy="2121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9710" indent="219710">
              <a:lnSpc>
                <a:spcPct val="150000"/>
              </a:lnSpc>
              <a:spcAft>
                <a:spcPts val="1000"/>
              </a:spcAft>
            </a:pP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Сбыт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Продажа готовых сэндвичей на выбранных локациях (улицы с большим пешеходным трафиком, торговые центры, мероприятия). Возможность онлайн-заказа с доставкой в дальнейшем.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B268C67-E779-414C-BD0B-C3F4573E4F6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345723" y="2608290"/>
            <a:ext cx="1037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D575CE1-C3A5-445A-A092-7D473DCDC295}"/>
              </a:ext>
            </a:extLst>
          </p:cNvPr>
          <p:cNvCxnSpPr>
            <a:cxnSpLocks/>
          </p:cNvCxnSpPr>
          <p:nvPr/>
        </p:nvCxnSpPr>
        <p:spPr>
          <a:xfrm>
            <a:off x="7004538" y="3534508"/>
            <a:ext cx="0" cy="78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42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7239A-C6ED-4236-924C-7644D21C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6" y="229250"/>
            <a:ext cx="6643349" cy="554039"/>
          </a:xfrm>
        </p:spPr>
        <p:txBody>
          <a:bodyPr/>
          <a:lstStyle/>
          <a:p>
            <a:br>
              <a:rPr lang="ru-RU" sz="1800" b="1" dirty="0">
                <a:effectLst/>
                <a:latin typeface="Times New Roman" panose="02020603050405020304" pitchFamily="18" charset="0"/>
              </a:rPr>
            </a:br>
            <a:r>
              <a:rPr lang="ru-RU" sz="4400" b="1" dirty="0">
                <a:effectLst/>
              </a:rPr>
              <a:t>Штат сотрудников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71775D-753D-4100-BA83-1683964B75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7" y="1101970"/>
            <a:ext cx="3346938" cy="4472354"/>
          </a:xfrm>
        </p:spPr>
        <p:txBody>
          <a:bodyPr/>
          <a:lstStyle/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Предприниматель</a:t>
            </a:r>
            <a:r>
              <a:rPr lang="en-US" sz="1800" dirty="0">
                <a:solidFill>
                  <a:srgbClr val="21252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Программист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Инженер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Оператор зала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Маркетолог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Складской работни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endParaRPr lang="ru-RU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4829A62B-971B-419C-8CB3-0668BC6FA8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27331" y="4392451"/>
            <a:ext cx="5200649" cy="365125"/>
          </a:xfrm>
        </p:spPr>
        <p:txBody>
          <a:bodyPr/>
          <a:lstStyle/>
          <a:p>
            <a:pPr rtl="0"/>
            <a:r>
              <a:rPr lang="ru-RU" dirty="0">
                <a:solidFill>
                  <a:schemeClr val="tx1"/>
                </a:solidFill>
              </a:rPr>
              <a:t>Здесь попросили создать нейросеть примерный макет нашей компании, но вышло не очень удачно)))</a:t>
            </a:r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5A4B3E76-66EE-4AA5-881A-6CD6BA36C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7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5EC11B7-B2E2-42CA-873F-A22CA035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330" y="1101970"/>
            <a:ext cx="52006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8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562AF-0196-4F66-B915-7FE34338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7" y="62565"/>
            <a:ext cx="5284816" cy="661704"/>
          </a:xfrm>
        </p:spPr>
        <p:txBody>
          <a:bodyPr/>
          <a:lstStyle/>
          <a:p>
            <a:r>
              <a:rPr lang="ru-RU" dirty="0"/>
              <a:t>Оборудование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FD54F2-64F6-4197-9F84-E998F9E6E2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4430" y="2945640"/>
            <a:ext cx="3896641" cy="678474"/>
          </a:xfrm>
        </p:spPr>
        <p:txBody>
          <a:bodyPr/>
          <a:lstStyle/>
          <a:p>
            <a:pPr algn="ctr"/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</a:rPr>
              <a:t>Роботизированный комплекс для приготовления сэндвичей</a:t>
            </a:r>
            <a:endParaRPr lang="ru-RU" sz="16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10A7FFA-AAB4-4666-9F0B-022A432BC1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2101" y="2901462"/>
            <a:ext cx="2162433" cy="277020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</a:rPr>
              <a:t>Кассовый аппарат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077CB06-8C80-4847-8469-92E821C70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42283" y="2901462"/>
            <a:ext cx="1468162" cy="3586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POS </a:t>
            </a:r>
            <a:r>
              <a:rPr lang="ru-RU" dirty="0">
                <a:solidFill>
                  <a:schemeClr val="tx1"/>
                </a:solidFill>
              </a:rPr>
              <a:t>система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815DCB6-11DD-44E9-984E-1268C7C59D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4431" y="5627304"/>
            <a:ext cx="3896640" cy="644542"/>
          </a:xfrm>
        </p:spPr>
        <p:txBody>
          <a:bodyPr/>
          <a:lstStyle/>
          <a:p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Программное обеспечение для управления роботом.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2A813CB-DCC7-47DC-B301-C09EE622DF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88487" y="5750074"/>
            <a:ext cx="3896640" cy="844251"/>
          </a:xfrm>
        </p:spPr>
        <p:txBody>
          <a:bodyPr/>
          <a:lstStyle/>
          <a:p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Мебель (столы, стулья - если предусматривается зона для посетителей).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CCE8580-97D1-44F8-AFEB-975365067B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8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D4A953-B014-46AE-9A6A-B011E138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0" y="876125"/>
            <a:ext cx="3738379" cy="19675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3AA10B-CF51-44CD-8209-16CAF72C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876190"/>
            <a:ext cx="3471956" cy="196750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6C75A06-9BF8-41D4-B926-B679768DB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015" y="668641"/>
            <a:ext cx="2276999" cy="227699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6ED7E75-0B8D-4A95-A00A-8ADEE7B44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30" y="3624114"/>
            <a:ext cx="3651616" cy="19170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99D576B-D2EA-42F3-994A-90729EF67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535" y="3429000"/>
            <a:ext cx="3819927" cy="21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1B4F5-061E-4FAD-8B44-82AC89BD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5127"/>
            <a:ext cx="4964723" cy="1030981"/>
          </a:xfrm>
        </p:spPr>
        <p:txBody>
          <a:bodyPr/>
          <a:lstStyle/>
          <a:p>
            <a:r>
              <a:rPr lang="ru-RU" sz="3200" b="1" dirty="0">
                <a:effectLst/>
                <a:ea typeface="Times New Roman" panose="02020603050405020304" pitchFamily="18" charset="0"/>
              </a:rPr>
              <a:t>Возможные риски.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59468F-A95F-4E52-9D4E-5F469B875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995" y="664611"/>
            <a:ext cx="10824773" cy="5851343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объёмов продаж из-за уменьшения платёжеспособности потребителей;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Снижение прибыли из-за роста себестоимости, вызванного ростом цен на вспомогательные материалы и электроэнергию;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Рост непроизводственных затрат, связанных с несовершенством системы управления предприятием;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спроса на предлагаемый товар ввиду появления альтернативного товара или изменения предпочтений потребителей</a:t>
            </a:r>
            <a:r>
              <a:rPr lang="en-US" sz="1800" b="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Дополнительные затраты на выполнение возможных требований местных властей, сюда же можно отнести своевременное погашение кредита;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Перебои с электро- и водоснабжением;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Ослабление позиций на рынке ввиду усиленной конкуренции со стороны других фирм (недооценка конкурентов);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Недостаточный анализ рынка;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Прочие риски, связанные с непредвиденными обстоятельствами, чрезвычайными ситуациями или ошибками персонала.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AB0FD6-287C-4D76-B641-9A37B9021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91901992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36CB457E-C08D-4E63-B979-E079459F337B}">
  <we:reference id="wa104295828" version="1.10.0.0" store="ru-RU" storeType="OMEX"/>
  <we:alternateReferences>
    <we:reference id="WA104295828" version="1.10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,&quot;values&quot;:{},&quot;data&quot;:{&quot;uri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},&quot;secure&quot;:false}],&quot;name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229B82-2C15-48C7-81C4-60933CA1C9E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3775E1D-CEA1-47AF-BBAA-C0FEE5CAA5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7CE065-66B7-4F0E-946A-AB3C0E5396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408</TotalTime>
  <Words>1937</Words>
  <Application>Microsoft Office PowerPoint</Application>
  <PresentationFormat>Широкоэкранный</PresentationFormat>
  <Paragraphs>510</Paragraphs>
  <Slides>24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Calibri</vt:lpstr>
      <vt:lpstr>Cambria Math</vt:lpstr>
      <vt:lpstr>Century Schoolbook</vt:lpstr>
      <vt:lpstr>Symbol</vt:lpstr>
      <vt:lpstr>Times New Roman</vt:lpstr>
      <vt:lpstr>Wingdings 2</vt:lpstr>
      <vt:lpstr>Вид</vt:lpstr>
      <vt:lpstr>Бизнес-план   Роботизированный комлпекс-сэндвичная  “Бегущий по сэндвичу”  </vt:lpstr>
      <vt:lpstr>Резюме</vt:lpstr>
      <vt:lpstr>Возможности фирмы</vt:lpstr>
      <vt:lpstr>Основные сведения и реквизиты</vt:lpstr>
      <vt:lpstr>Описание идеи. Ценностной предложение. </vt:lpstr>
      <vt:lpstr>Описание бизнес-процессов (закупка сырья, производство, опыт)</vt:lpstr>
      <vt:lpstr> Штат сотрудников</vt:lpstr>
      <vt:lpstr>Оборудование</vt:lpstr>
      <vt:lpstr>Возможные риски. </vt:lpstr>
      <vt:lpstr>Проблемы, которые могут быть решены с помощью бизнес-продукта в стране</vt:lpstr>
      <vt:lpstr> Проблемы, которые могут быть решены с помощью бизнес-продукта в регионе.</vt:lpstr>
      <vt:lpstr>Виды товаров и услуг</vt:lpstr>
      <vt:lpstr>Рынки сбыта</vt:lpstr>
      <vt:lpstr>Конкуренция на рынках сбыта </vt:lpstr>
      <vt:lpstr>Презентация PowerPoint</vt:lpstr>
      <vt:lpstr>План маркетинга</vt:lpstr>
      <vt:lpstr>Презентация PowerPoint</vt:lpstr>
      <vt:lpstr>Производственный план</vt:lpstr>
      <vt:lpstr>Организационный план</vt:lpstr>
      <vt:lpstr>Финансовый план</vt:lpstr>
      <vt:lpstr>Презентация PowerPoint</vt:lpstr>
      <vt:lpstr>Точка безубыточности</vt:lpstr>
      <vt:lpstr>Возможные риски</vt:lpstr>
      <vt:lpstr>Спасибо за внимание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Рынки инновационных продуктов</dc:title>
  <dc:creator>Егор Гришков</dc:creator>
  <cp:lastModifiedBy>Данил Ковалёв</cp:lastModifiedBy>
  <cp:revision>33</cp:revision>
  <dcterms:created xsi:type="dcterms:W3CDTF">2023-10-17T19:04:50Z</dcterms:created>
  <dcterms:modified xsi:type="dcterms:W3CDTF">2024-12-05T23:05:00Z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